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notesMasterIdLst>
    <p:notesMasterId r:id="rId30"/>
  </p:notesMasterIdLst>
  <p:handoutMasterIdLst>
    <p:handoutMasterId r:id="rId31"/>
  </p:handoutMasterIdLst>
  <p:sldIdLst>
    <p:sldId id="285" r:id="rId3"/>
    <p:sldId id="299" r:id="rId4"/>
    <p:sldId id="300" r:id="rId5"/>
    <p:sldId id="288" r:id="rId6"/>
    <p:sldId id="284" r:id="rId7"/>
    <p:sldId id="301" r:id="rId8"/>
    <p:sldId id="302" r:id="rId9"/>
    <p:sldId id="303" r:id="rId10"/>
    <p:sldId id="290" r:id="rId11"/>
    <p:sldId id="291" r:id="rId12"/>
    <p:sldId id="292" r:id="rId13"/>
    <p:sldId id="293" r:id="rId14"/>
    <p:sldId id="296" r:id="rId15"/>
    <p:sldId id="294" r:id="rId16"/>
    <p:sldId id="295" r:id="rId17"/>
    <p:sldId id="298" r:id="rId18"/>
    <p:sldId id="315" r:id="rId19"/>
    <p:sldId id="316" r:id="rId20"/>
    <p:sldId id="304" r:id="rId21"/>
    <p:sldId id="306" r:id="rId22"/>
    <p:sldId id="307" r:id="rId23"/>
    <p:sldId id="308" r:id="rId24"/>
    <p:sldId id="310" r:id="rId25"/>
    <p:sldId id="311" r:id="rId26"/>
    <p:sldId id="312" r:id="rId27"/>
    <p:sldId id="313" r:id="rId28"/>
    <p:sldId id="289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50" autoAdjust="0"/>
  </p:normalViewPr>
  <p:slideViewPr>
    <p:cSldViewPr>
      <p:cViewPr varScale="1">
        <p:scale>
          <a:sx n="78" d="100"/>
          <a:sy n="78" d="100"/>
        </p:scale>
        <p:origin x="-352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62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5" d="100"/>
          <a:sy n="105" d="100"/>
        </p:scale>
        <p:origin x="-247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88B8DF-24AD-4F40-BBFC-89725AEAF415}" type="datetimeFigureOut">
              <a:rPr lang="en-US" smtClean="0"/>
              <a:pPr/>
              <a:t>19/10/2014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352DE-026B-4B56-8316-D39959E3BD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3304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D9D4B4-0EC2-42AE-ABEC-26842DCC58CF}" type="datetimeFigureOut">
              <a:rPr lang="en-US" smtClean="0"/>
              <a:pPr/>
              <a:t>19/10/2014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105E4-9E70-4B8C-B294-1B0219D999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126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7842" tIns="43922" rIns="87842" bIns="43922" anchor="b"/>
          <a:lstStyle>
            <a:lvl1pPr defTabSz="8763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8763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763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763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763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8763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8763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8763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8763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 eaLnBrk="1" hangingPunct="1"/>
            <a:fld id="{DD5EBCBA-2799-7D4F-ABC6-E71BADA09BF1}" type="slidenum">
              <a:rPr lang="en-US" sz="1100"/>
              <a:pPr algn="r" eaLnBrk="1" hangingPunct="1"/>
              <a:t>21</a:t>
            </a:fld>
            <a:endParaRPr lang="en-US" sz="1100"/>
          </a:p>
        </p:txBody>
      </p:sp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987550" y="542925"/>
            <a:ext cx="2884488" cy="2163763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2921000"/>
            <a:ext cx="5026025" cy="553878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lIns="87842" tIns="43922" rIns="87842" bIns="43922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FFFFFF">
            <a:shade val="8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0" y="-152400"/>
            <a:ext cx="10398265" cy="71553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600" y="957601"/>
            <a:ext cx="7772400" cy="860425"/>
          </a:xfrm>
        </p:spPr>
        <p:txBody>
          <a:bodyPr anchor="b" anchorCtr="0"/>
          <a:lstStyle>
            <a:lvl1pPr algn="l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676400"/>
            <a:ext cx="77538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990600"/>
            <a:ext cx="5111750" cy="46783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87" y="1295401"/>
            <a:ext cx="2855913" cy="4373563"/>
          </a:xfrm>
        </p:spPr>
        <p:txBody>
          <a:bodyPr/>
          <a:lstStyle>
            <a:lvl1pPr marL="0" indent="0">
              <a:lnSpc>
                <a:spcPts val="16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228600" y="76200"/>
            <a:ext cx="8229600" cy="6397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35600" y="5934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5111750" cy="4678363"/>
          </a:xfrm>
        </p:spPr>
        <p:txBody>
          <a:bodyPr/>
          <a:lstStyle>
            <a:lvl1pPr>
              <a:defRPr sz="3200"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 sz="2800"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 sz="2400"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 sz="2000"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 sz="2000">
                <a:solidFill>
                  <a:schemeClr val="bg1">
                    <a:lumMod val="9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62600" y="1524000"/>
            <a:ext cx="2855913" cy="4373563"/>
          </a:xfrm>
        </p:spPr>
        <p:txBody>
          <a:bodyPr/>
          <a:lstStyle>
            <a:lvl1pPr marL="0" indent="0">
              <a:lnSpc>
                <a:spcPts val="16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457200"/>
            <a:ext cx="6858000" cy="639763"/>
          </a:xfrm>
        </p:spPr>
        <p:txBody>
          <a:bodyPr/>
          <a:lstStyle>
            <a:lvl1pPr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210600" y="974400"/>
            <a:ext cx="6876000" cy="457200"/>
          </a:xfrm>
        </p:spPr>
        <p:txBody>
          <a:bodyPr>
            <a:normAutofit/>
          </a:bodyPr>
          <a:lstStyle>
            <a:lvl1pPr>
              <a:buFontTx/>
              <a:buNone/>
              <a:defRPr sz="20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57199"/>
            <a:ext cx="3962400" cy="338139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3000" y="304800"/>
            <a:ext cx="6934200" cy="42672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762000"/>
            <a:ext cx="3962400" cy="804863"/>
          </a:xfrm>
        </p:spPr>
        <p:txBody>
          <a:bodyPr>
            <a:normAutofit/>
          </a:bodyPr>
          <a:lstStyle>
            <a:lvl1pPr marL="0" indent="0">
              <a:lnSpc>
                <a:spcPts val="1400"/>
              </a:lnSpc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48600" y="503239"/>
            <a:ext cx="12192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03237"/>
            <a:ext cx="7162800" cy="6278563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spcBef>
                <a:spcPct val="0"/>
              </a:spcBef>
              <a:defRPr smtClean="0"/>
            </a:lvl1pPr>
          </a:lstStyle>
          <a:p>
            <a:pPr>
              <a:defRPr/>
            </a:pPr>
            <a:fld id="{1B31CC0A-4590-6D42-8F3A-0B8CEA1A1C77}" type="slidenum">
              <a:rPr lang="it-IT"/>
              <a:pPr>
                <a:defRPr/>
              </a:pPr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7446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399"/>
            <a:ext cx="8305800" cy="4525965"/>
          </a:xfrm>
        </p:spPr>
        <p:txBody>
          <a:bodyPr/>
          <a:lstStyle>
            <a:lvl1pPr marL="1730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buFont typeface="Arial" pitchFamily="34" charset="0"/>
              <a:buChar char="•"/>
              <a:defRPr sz="2400" b="0"/>
            </a:lvl1pPr>
            <a:lvl2pPr marL="684213" indent="-22701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2000"/>
            </a:lvl2pPr>
            <a:lvl3pPr marL="10874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800"/>
            </a:lvl3pPr>
            <a:lvl4pPr marL="1541463" indent="-169863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600"/>
            </a:lvl4pPr>
            <a:lvl5pPr marL="2001838" indent="-173038">
              <a:lnSpc>
                <a:spcPts val="2600"/>
              </a:lnSpc>
              <a:buClr>
                <a:schemeClr val="accent3">
                  <a:lumMod val="50000"/>
                </a:schemeClr>
              </a:buClr>
              <a:defRPr sz="1400"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810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>
            <a:lvl1pPr>
              <a:buClr>
                <a:schemeClr val="accent3">
                  <a:lumMod val="50000"/>
                </a:schemeClr>
              </a:buCl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381000" y="31302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381000" y="17118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381000" y="24210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381000" y="37692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81000" y="44784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381000" y="5257800"/>
            <a:ext cx="6629400" cy="838200"/>
          </a:xfrm>
        </p:spPr>
        <p:txBody>
          <a:bodyPr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871788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371601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295401"/>
            <a:ext cx="4038600" cy="4525964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4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2000"/>
            </a:lvl3pPr>
            <a:lvl4pPr>
              <a:buClr>
                <a:schemeClr val="bg1">
                  <a:lumMod val="95000"/>
                </a:schemeClr>
              </a:buClr>
              <a:defRPr sz="1800"/>
            </a:lvl4pPr>
            <a:lvl5pPr>
              <a:buClr>
                <a:schemeClr val="bg1">
                  <a:lumMod val="95000"/>
                </a:schemeClr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295401"/>
            <a:ext cx="4038600" cy="4525964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4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2000"/>
            </a:lvl3pPr>
            <a:lvl4pPr>
              <a:buClr>
                <a:schemeClr val="bg1">
                  <a:lumMod val="95000"/>
                </a:schemeClr>
              </a:buClr>
              <a:defRPr sz="1800"/>
            </a:lvl4pPr>
            <a:lvl5pPr>
              <a:buClr>
                <a:schemeClr val="bg1">
                  <a:lumMod val="95000"/>
                </a:schemeClr>
              </a:buCl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>
          <a:xfrm>
            <a:off x="457200" y="66380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1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2971800" y="1447801"/>
            <a:ext cx="5715000" cy="152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3048000"/>
            <a:ext cx="2362200" cy="152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2971800" y="3048000"/>
            <a:ext cx="5715000" cy="152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762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28575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5638800" y="3429000"/>
            <a:ext cx="2743200" cy="2544763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762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28575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5638800" y="1447801"/>
            <a:ext cx="2743200" cy="1706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" y="1447801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27432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200" y="1752601"/>
            <a:ext cx="4040188" cy="4068763"/>
          </a:xfrm>
        </p:spPr>
        <p:txBody>
          <a:bodyPr/>
          <a:lstStyle>
            <a:lvl1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2000"/>
            </a:lvl1pPr>
            <a:lvl2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2000"/>
            </a:lvl2pPr>
            <a:lvl3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800"/>
            </a:lvl3pPr>
            <a:lvl4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600"/>
            </a:lvl4pPr>
            <a:lvl5pPr>
              <a:lnSpc>
                <a:spcPct val="100000"/>
              </a:lnSpc>
              <a:buClr>
                <a:schemeClr val="bg1">
                  <a:lumMod val="95000"/>
                </a:schemeClr>
              </a:buCl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039" y="1752601"/>
            <a:ext cx="4041775" cy="4068763"/>
          </a:xfrm>
        </p:spPr>
        <p:txBody>
          <a:bodyPr/>
          <a:lstStyle>
            <a:lvl1pPr>
              <a:buClr>
                <a:schemeClr val="bg1">
                  <a:lumMod val="95000"/>
                </a:schemeClr>
              </a:buClr>
              <a:defRPr sz="2000"/>
            </a:lvl1pPr>
            <a:lvl2pPr>
              <a:buClr>
                <a:schemeClr val="bg1">
                  <a:lumMod val="95000"/>
                </a:schemeClr>
              </a:buClr>
              <a:defRPr sz="2000"/>
            </a:lvl2pPr>
            <a:lvl3pPr>
              <a:buClr>
                <a:schemeClr val="bg1">
                  <a:lumMod val="95000"/>
                </a:schemeClr>
              </a:buClr>
              <a:defRPr sz="1800"/>
            </a:lvl3pPr>
            <a:lvl4pPr>
              <a:buClr>
                <a:schemeClr val="bg1">
                  <a:lumMod val="95000"/>
                </a:schemeClr>
              </a:buClr>
              <a:defRPr sz="1600"/>
            </a:lvl4pPr>
            <a:lvl5pPr>
              <a:buClr>
                <a:schemeClr val="bg1">
                  <a:lumMod val="95000"/>
                </a:schemeClr>
              </a:buCl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2"/>
          </p:nvPr>
        </p:nvSpPr>
        <p:spPr>
          <a:xfrm>
            <a:off x="4494212" y="1447802"/>
            <a:ext cx="4040188" cy="304801"/>
          </a:xfrm>
          <a:solidFill>
            <a:schemeClr val="accent5">
              <a:lumMod val="20000"/>
              <a:lumOff val="80000"/>
              <a:alpha val="39000"/>
            </a:schemeClr>
          </a:solidFill>
        </p:spPr>
        <p:txBody>
          <a:bodyPr tIns="27432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59400" y="6696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219200" y="457200"/>
            <a:ext cx="8229600" cy="6397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14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914400" y="974400"/>
            <a:ext cx="8251200" cy="457200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229600" cy="6397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200" y="808364"/>
            <a:ext cx="8229600" cy="50593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6653837"/>
            <a:ext cx="2895600" cy="365125"/>
          </a:xfrm>
          <a:prstGeom prst="rect">
            <a:avLst/>
          </a:prstGeom>
        </p:spPr>
        <p:txBody>
          <a:bodyPr/>
          <a:lstStyle>
            <a:lvl1pPr algn="r">
              <a:defRPr sz="900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638075"/>
            <a:ext cx="2133600" cy="365125"/>
          </a:xfrm>
          <a:prstGeom prst="rect">
            <a:avLst/>
          </a:prstGeom>
        </p:spPr>
        <p:txBody>
          <a:bodyPr/>
          <a:lstStyle>
            <a:lvl1pPr algn="l">
              <a:defRPr sz="1200" b="1">
                <a:solidFill>
                  <a:schemeClr val="tx2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81582BD6-FC20-4557-852B-8433F8572D3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57800" y="2895600"/>
            <a:ext cx="1219200" cy="106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10200" y="2667000"/>
            <a:ext cx="1447800" cy="13716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61" r:id="rId6"/>
    <p:sldLayoutId id="2147483662" r:id="rId7"/>
    <p:sldLayoutId id="2147483653" r:id="rId8"/>
    <p:sldLayoutId id="2147483654" r:id="rId9"/>
    <p:sldLayoutId id="2147483655" r:id="rId10"/>
    <p:sldLayoutId id="2147483656" r:id="rId11"/>
    <p:sldLayoutId id="2147483664" r:id="rId12"/>
    <p:sldLayoutId id="2147483657" r:id="rId13"/>
    <p:sldLayoutId id="2147483658" r:id="rId14"/>
    <p:sldLayoutId id="2147483659" r:id="rId15"/>
    <p:sldLayoutId id="2147483665" r:id="rId16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Clr>
          <a:schemeClr val="bg1">
            <a:lumMod val="95000"/>
          </a:schemeClr>
        </a:buClr>
        <a:buFont typeface="Arial" pitchFamily="34" charset="0"/>
        <a:buChar char="•"/>
        <a:defRPr sz="3600" b="1" kern="1200" baseline="0">
          <a:solidFill>
            <a:schemeClr val="bg1"/>
          </a:solidFill>
          <a:latin typeface="+mj-lt"/>
          <a:ea typeface="+mj-ea"/>
          <a:cs typeface="Segoe UI" pitchFamily="34" charset="0"/>
        </a:defRPr>
      </a:lvl1pPr>
    </p:titleStyle>
    <p:bodyStyle>
      <a:lvl1pPr marL="173038" indent="-173038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Segoe UI" pitchFamily="34" charset="0"/>
        </a:defRPr>
      </a:lvl1pPr>
      <a:lvl2pPr marL="627063" indent="-169863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Segoe UI" pitchFamily="34" charset="0"/>
        </a:defRPr>
      </a:lvl2pPr>
      <a:lvl3pPr marL="1030288" indent="-115888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Segoe UI" pitchFamily="34" charset="0"/>
        </a:defRPr>
      </a:lvl3pPr>
      <a:lvl4pPr marL="1482725" indent="-111125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Segoe UI" pitchFamily="34" charset="0"/>
        </a:defRPr>
      </a:lvl4pPr>
      <a:lvl5pPr marL="1944688" indent="-115888" algn="l" defTabSz="914400" rtl="0" eaLnBrk="1" latinLnBrk="0" hangingPunct="1">
        <a:lnSpc>
          <a:spcPct val="100000"/>
        </a:lnSpc>
        <a:spcBef>
          <a:spcPct val="20000"/>
        </a:spcBef>
        <a:buClr>
          <a:schemeClr val="bg1">
            <a:lumMod val="95000"/>
          </a:schemeClr>
        </a:buClr>
        <a:buSzPct val="70000"/>
        <a:buFont typeface="Arial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4" Type="http://schemas.openxmlformats.org/officeDocument/2006/relationships/image" Target="../media/image7.gif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9600" y="1196975"/>
            <a:ext cx="7772400" cy="860425"/>
          </a:xfrm>
        </p:spPr>
        <p:txBody>
          <a:bodyPr/>
          <a:lstStyle/>
          <a:p>
            <a:r>
              <a:rPr lang="en-US" dirty="0" smtClean="0"/>
              <a:t>ISWC2014 Tutorial on </a:t>
            </a:r>
            <a:r>
              <a:rPr lang="en-US" dirty="0" smtClean="0">
                <a:solidFill>
                  <a:srgbClr val="EDBF53"/>
                </a:solidFill>
              </a:rPr>
              <a:t>Large </a:t>
            </a:r>
            <a:r>
              <a:rPr lang="en-US" dirty="0">
                <a:solidFill>
                  <a:srgbClr val="EDBF53"/>
                </a:solidFill>
              </a:rPr>
              <a:t>Scale Reasoning Over Semantic </a:t>
            </a:r>
            <a:r>
              <a:rPr lang="en-US" dirty="0" smtClean="0">
                <a:solidFill>
                  <a:srgbClr val="EDBF53"/>
                </a:solidFill>
              </a:rPr>
              <a:t>Data </a:t>
            </a:r>
            <a:endParaRPr lang="en-US" dirty="0">
              <a:solidFill>
                <a:srgbClr val="EDBF53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2362200"/>
            <a:ext cx="7753800" cy="20574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Presenters: </a:t>
            </a:r>
          </a:p>
          <a:p>
            <a:r>
              <a:rPr lang="en-US" dirty="0" smtClean="0"/>
              <a:t>Jeff Z. Pan (University of  Aberdeen)</a:t>
            </a:r>
          </a:p>
          <a:p>
            <a:r>
              <a:rPr lang="en-US" dirty="0" err="1"/>
              <a:t>Raghava</a:t>
            </a:r>
            <a:r>
              <a:rPr lang="en-US" dirty="0"/>
              <a:t> </a:t>
            </a:r>
            <a:r>
              <a:rPr lang="en-US" dirty="0" err="1" smtClean="0"/>
              <a:t>Mutharaju</a:t>
            </a:r>
            <a:r>
              <a:rPr lang="en-US" dirty="0"/>
              <a:t> (Wright State </a:t>
            </a:r>
            <a:r>
              <a:rPr lang="en-US" dirty="0" smtClean="0"/>
              <a:t>University)</a:t>
            </a:r>
          </a:p>
          <a:p>
            <a:r>
              <a:rPr lang="en-US" dirty="0" err="1"/>
              <a:t>Ilias</a:t>
            </a:r>
            <a:r>
              <a:rPr lang="en-US" dirty="0"/>
              <a:t> </a:t>
            </a:r>
            <a:r>
              <a:rPr lang="en-US" dirty="0" err="1"/>
              <a:t>Tachmazidis</a:t>
            </a:r>
            <a:r>
              <a:rPr lang="en-US" dirty="0"/>
              <a:t> (University of </a:t>
            </a:r>
            <a:r>
              <a:rPr lang="en-US" dirty="0" err="1"/>
              <a:t>Huddersfield</a:t>
            </a:r>
            <a:r>
              <a:rPr lang="en-US" dirty="0" smtClean="0"/>
              <a:t>)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Guilin Qi (Southeast University)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5" name="Picture 4" descr="Screen Shot 2014-10-16 at 10.24.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507374" cy="838200"/>
          </a:xfrm>
          <a:prstGeom prst="rect">
            <a:avLst/>
          </a:prstGeom>
        </p:spPr>
      </p:pic>
      <p:pic>
        <p:nvPicPr>
          <p:cNvPr id="4" name="Picture 3" descr="uniabdn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359" y="5562600"/>
            <a:ext cx="2266167" cy="990600"/>
          </a:xfrm>
          <a:prstGeom prst="rect">
            <a:avLst/>
          </a:prstGeom>
        </p:spPr>
      </p:pic>
      <p:pic>
        <p:nvPicPr>
          <p:cNvPr id="6" name="Picture 5" descr="University_Huddersfield_Logo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26" y="5478987"/>
            <a:ext cx="1981200" cy="1302813"/>
          </a:xfrm>
          <a:prstGeom prst="rect">
            <a:avLst/>
          </a:prstGeom>
        </p:spPr>
      </p:pic>
      <p:pic>
        <p:nvPicPr>
          <p:cNvPr id="7" name="Picture 6" descr="uw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5791200"/>
            <a:ext cx="1953863" cy="83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040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Lesson 2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MapReduce</a:t>
            </a:r>
            <a:endParaRPr lang="en-US" dirty="0" smtClean="0"/>
          </a:p>
          <a:p>
            <a:pPr lvl="1"/>
            <a:r>
              <a:rPr lang="en-US" dirty="0" smtClean="0"/>
              <a:t>Pros: Parallelization and fault tolerance are taken care of by the framework</a:t>
            </a:r>
          </a:p>
          <a:p>
            <a:pPr lvl="1">
              <a:buNone/>
            </a:pPr>
            <a:endParaRPr lang="en-US" dirty="0" smtClean="0"/>
          </a:p>
          <a:p>
            <a:pPr lvl="1"/>
            <a:r>
              <a:rPr lang="en-US" dirty="0" smtClean="0"/>
              <a:t>Cons: 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 smtClean="0"/>
              <a:t>Duplicates are generated and an extra step is required to remove them.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 smtClean="0"/>
              <a:t>Cannot be embarrassingly parallel solution for EL</a:t>
            </a:r>
          </a:p>
          <a:p>
            <a:pPr marL="1371600" lvl="2" indent="-45720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394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Lesson 2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71600" lvl="2" indent="-457200">
              <a:buFont typeface="+mj-lt"/>
              <a:buAutoNum type="alphaLcParenR" startAt="3"/>
            </a:pPr>
            <a:r>
              <a:rPr lang="en-US" dirty="0" smtClean="0"/>
              <a:t>In every iteration, all the axioms are re-assigned to the machines in the cluster.</a:t>
            </a:r>
          </a:p>
          <a:p>
            <a:pPr marL="1371600" lvl="2" indent="-457200">
              <a:buFont typeface="+mj-lt"/>
              <a:buAutoNum type="alphaLcParenR" startAt="3"/>
            </a:pPr>
            <a:r>
              <a:rPr lang="en-US" dirty="0" smtClean="0"/>
              <a:t>For the next iteration, only the newly generated axioms can be considered. But this is difficult to detect using </a:t>
            </a:r>
            <a:r>
              <a:rPr lang="en-US" dirty="0" err="1" smtClean="0"/>
              <a:t>MapReduce</a:t>
            </a:r>
            <a:r>
              <a:rPr lang="en-US" dirty="0" smtClean="0"/>
              <a:t>.</a:t>
            </a:r>
          </a:p>
          <a:p>
            <a:pPr marL="1371600" lvl="2" indent="-457200">
              <a:buFont typeface="+mj-lt"/>
              <a:buAutoNum type="alphaLcParenR" startAt="3"/>
            </a:pPr>
            <a:endParaRPr lang="en-US" dirty="0" smtClean="0"/>
          </a:p>
          <a:p>
            <a:pPr marL="514350" indent="-457200"/>
            <a:r>
              <a:rPr lang="en-US" dirty="0" err="1" smtClean="0"/>
              <a:t>MapReduce</a:t>
            </a:r>
            <a:r>
              <a:rPr lang="en-US" dirty="0" smtClean="0"/>
              <a:t> is ideally suited for batch processing and if fine-grained control over the communication is not required. 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394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Lesson 2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Distributed Queue</a:t>
            </a:r>
          </a:p>
          <a:p>
            <a:pPr lvl="1"/>
            <a:r>
              <a:rPr lang="en-US" dirty="0" smtClean="0"/>
              <a:t>Pros: Axioms are distributed equally across the cluster. Good load balancing at least initially.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Cons: 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 smtClean="0"/>
              <a:t>Axiom types that take more time for processing might be unequally distributed. Runtime load balancing might not be there.</a:t>
            </a:r>
          </a:p>
          <a:p>
            <a:pPr marL="1371600" lvl="2" indent="-45720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394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Lesson 2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71600" lvl="2" indent="-457200">
              <a:buFont typeface="+mj-lt"/>
              <a:buAutoNum type="alphaLcParenR" startAt="2"/>
            </a:pPr>
            <a:r>
              <a:rPr lang="en-US" dirty="0" smtClean="0"/>
              <a:t>Batch processing of axioms is not possible. This reduces the performance quite a bit.</a:t>
            </a:r>
          </a:p>
          <a:p>
            <a:pPr marL="1371600" lvl="2" indent="-457200">
              <a:buFont typeface="+mj-lt"/>
              <a:buAutoNum type="alphaLcParenR" startAt="2"/>
            </a:pPr>
            <a:r>
              <a:rPr lang="en-US" dirty="0" smtClean="0"/>
              <a:t>All the data is not locally available. So communication overhead increases.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394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Lesson 2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Distributed </a:t>
            </a:r>
            <a:r>
              <a:rPr lang="en-US" dirty="0" err="1" smtClean="0"/>
              <a:t>Fixpoint</a:t>
            </a:r>
            <a:r>
              <a:rPr lang="en-US" dirty="0" smtClean="0"/>
              <a:t> Iteration</a:t>
            </a:r>
          </a:p>
          <a:p>
            <a:pPr lvl="1"/>
            <a:r>
              <a:rPr lang="en-US" dirty="0" smtClean="0"/>
              <a:t>Pros: 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 smtClean="0"/>
              <a:t>Axioms are neatly distributed among the nodes in the cluster.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 smtClean="0"/>
              <a:t>Rule application becomes straight forward.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 smtClean="0"/>
              <a:t> Batch processing is possible.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 smtClean="0"/>
              <a:t>The newly made changes in the previous iteration can be easily found.</a:t>
            </a:r>
          </a:p>
          <a:p>
            <a:pPr lvl="1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394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Lesson 2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/>
              <a:t>Cons: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 smtClean="0"/>
              <a:t> Improper load balancing initially</a:t>
            </a:r>
          </a:p>
          <a:p>
            <a:pPr marL="1371600" lvl="2" indent="-457200">
              <a:buFont typeface="+mj-lt"/>
              <a:buAutoNum type="alphaLcParenR"/>
            </a:pPr>
            <a:r>
              <a:rPr lang="en-US" dirty="0" smtClean="0"/>
              <a:t>No fault tolerance.</a:t>
            </a:r>
          </a:p>
          <a:p>
            <a:pPr marL="1371600" lvl="2" indent="-457200">
              <a:buFont typeface="+mj-lt"/>
              <a:buAutoNum type="alphaLcParenR"/>
            </a:pPr>
            <a:endParaRPr lang="en-US" dirty="0" smtClean="0"/>
          </a:p>
          <a:p>
            <a:pPr marL="514350" indent="-457200"/>
            <a:r>
              <a:rPr lang="en-US" dirty="0" smtClean="0"/>
              <a:t>Each approach has its strength and weakness.</a:t>
            </a:r>
          </a:p>
          <a:p>
            <a:pPr marL="514350" indent="-457200"/>
            <a:endParaRPr lang="en-US" dirty="0" smtClean="0"/>
          </a:p>
          <a:p>
            <a:pPr marL="514350" indent="-457200"/>
            <a:r>
              <a:rPr lang="en-US" dirty="0" err="1" smtClean="0"/>
              <a:t>MapReduce</a:t>
            </a:r>
            <a:r>
              <a:rPr lang="en-US" dirty="0" smtClean="0"/>
              <a:t> works well for RDF, but is inefficient for OWL EL.</a:t>
            </a:r>
          </a:p>
          <a:p>
            <a:pPr marL="1371600" lvl="2" indent="-457200">
              <a:buFont typeface="+mj-lt"/>
              <a:buAutoNum type="alphaLcParenR"/>
            </a:pPr>
            <a:endParaRPr lang="en-US" dirty="0" smtClean="0"/>
          </a:p>
          <a:p>
            <a:pPr marL="514350" indent="-457200"/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394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Lesson 2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One size does not fit all.</a:t>
            </a:r>
          </a:p>
          <a:p>
            <a:endParaRPr lang="en-US" dirty="0" smtClean="0"/>
          </a:p>
          <a:p>
            <a:r>
              <a:rPr lang="en-US" dirty="0" smtClean="0"/>
              <a:t>There isn’t any one framework/approach that works well for all the description logics.</a:t>
            </a:r>
          </a:p>
          <a:p>
            <a:endParaRPr lang="en-US" dirty="0" smtClean="0"/>
          </a:p>
          <a:p>
            <a:r>
              <a:rPr lang="en-US" dirty="0" smtClean="0"/>
              <a:t>A suitable framework has to be chosen based on the description logic and data.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394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731837"/>
            <a:ext cx="8229600" cy="639763"/>
          </a:xfrm>
        </p:spPr>
        <p:txBody>
          <a:bodyPr/>
          <a:lstStyle/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GPUs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152400" y="1295400"/>
            <a:ext cx="8382000" cy="4267199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dirty="0" smtClean="0"/>
              <a:t>No dynamic data allocation</a:t>
            </a:r>
          </a:p>
          <a:p>
            <a:pPr marL="457200" lvl="1" indent="0"/>
            <a:r>
              <a:rPr lang="en-US" dirty="0" smtClean="0"/>
              <a:t> Two passes over data are required</a:t>
            </a:r>
          </a:p>
          <a:p>
            <a:pPr marL="457200" lvl="1" indent="0"/>
            <a:r>
              <a:rPr lang="en-US" dirty="0" smtClean="0"/>
              <a:t>First compute the number of conclusions</a:t>
            </a:r>
          </a:p>
          <a:p>
            <a:pPr marL="457200" lvl="1" indent="0"/>
            <a:r>
              <a:rPr lang="en-US" dirty="0" smtClean="0"/>
              <a:t>Then, reserve required space and write results</a:t>
            </a:r>
            <a:endParaRPr lang="en-US" sz="3600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152400" y="274637"/>
            <a:ext cx="8229600" cy="6397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Clr>
                <a:schemeClr val="bg1">
                  <a:lumMod val="95000"/>
                </a:schemeClr>
              </a:buClr>
              <a:buFont typeface="Arial" pitchFamily="34" charset="0"/>
              <a:buChar char="•"/>
              <a:defRPr sz="3600" b="1" kern="1200" baseline="0">
                <a:solidFill>
                  <a:schemeClr val="bg1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smtClean="0">
                <a:solidFill>
                  <a:srgbClr val="FFFFFF"/>
                </a:solidFill>
                <a:latin typeface="Arial"/>
                <a:cs typeface="Arial"/>
              </a:rPr>
              <a:t>Lesson 3: Pay more attention to data</a:t>
            </a:r>
            <a:br>
              <a:rPr lang="en-US" sz="3200" b="1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3200" b="1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0591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731837"/>
            <a:ext cx="8229600" cy="639763"/>
          </a:xfrm>
        </p:spPr>
        <p:txBody>
          <a:bodyPr/>
          <a:lstStyle/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Scalability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152400" y="1295400"/>
            <a:ext cx="8382000" cy="4267199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/>
            <a:r>
              <a:rPr lang="en-US" dirty="0" smtClean="0"/>
              <a:t>Data decomposition does not necessarily guarantees high degree of scalability</a:t>
            </a:r>
          </a:p>
          <a:p>
            <a:pPr marL="457200" lvl="1" indent="0"/>
            <a:r>
              <a:rPr lang="en-US" dirty="0" smtClean="0"/>
              <a:t>Data should be divided in balanced subsets</a:t>
            </a:r>
            <a:endParaRPr lang="en-US" sz="3600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152400" y="274637"/>
            <a:ext cx="8229600" cy="6397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Clr>
                <a:schemeClr val="bg1">
                  <a:lumMod val="95000"/>
                </a:schemeClr>
              </a:buClr>
              <a:buFont typeface="Arial" pitchFamily="34" charset="0"/>
              <a:buChar char="•"/>
              <a:defRPr sz="3600" b="1" kern="1200" baseline="0">
                <a:solidFill>
                  <a:schemeClr val="bg1"/>
                </a:solidFill>
                <a:latin typeface="+mj-lt"/>
                <a:ea typeface="+mj-ea"/>
                <a:cs typeface="Segoe UI" pitchFamily="34" charset="0"/>
              </a:defRPr>
            </a:lvl1pPr>
          </a:lstStyle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smtClean="0">
                <a:solidFill>
                  <a:srgbClr val="FFFFFF"/>
                </a:solidFill>
                <a:latin typeface="Arial"/>
                <a:cs typeface="Arial"/>
              </a:rPr>
              <a:t>Lesson 3: Pay more attention to data</a:t>
            </a:r>
            <a:br>
              <a:rPr lang="en-US" sz="3200" b="1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3200" b="1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32257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274637"/>
            <a:ext cx="8229600" cy="639763"/>
          </a:xfrm>
        </p:spPr>
        <p:txBody>
          <a:bodyPr/>
          <a:lstStyle/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Lesson 3: Pay more attention to data</a:t>
            </a:r>
            <a:b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400"/>
            <a:ext cx="8382000" cy="4267199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Data </a:t>
            </a:r>
            <a:r>
              <a:rPr lang="en-US" dirty="0"/>
              <a:t>Redundancy</a:t>
            </a:r>
          </a:p>
          <a:p>
            <a:pPr lvl="1"/>
            <a:endParaRPr lang="en-GB" dirty="0" smtClean="0"/>
          </a:p>
          <a:p>
            <a:r>
              <a:rPr lang="en-US" dirty="0" smtClean="0"/>
              <a:t>Why </a:t>
            </a:r>
            <a:r>
              <a:rPr lang="en-US" dirty="0"/>
              <a:t>is it of special interest to LD consumption? </a:t>
            </a:r>
          </a:p>
          <a:p>
            <a:pPr lvl="1"/>
            <a:r>
              <a:rPr lang="en-US" dirty="0"/>
              <a:t>Bad Redundancy (storage/ transmission) </a:t>
            </a:r>
          </a:p>
          <a:p>
            <a:pPr lvl="1"/>
            <a:r>
              <a:rPr lang="en-US" dirty="0"/>
              <a:t>Good Redundancy (inference computation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Duplicates should be eliminated as soon as possible.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90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Agenda  </a:t>
            </a:r>
            <a:endParaRPr lang="en-US" dirty="0"/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6"/>
          </p:nvPr>
        </p:nvSpPr>
        <p:spPr>
          <a:xfrm>
            <a:off x="2362200" y="1447800"/>
            <a:ext cx="6629400" cy="838200"/>
          </a:xfrm>
        </p:spPr>
        <p:txBody>
          <a:bodyPr>
            <a:normAutofit/>
          </a:bodyPr>
          <a:lstStyle/>
          <a:p>
            <a:pPr lvl="0"/>
            <a:r>
              <a:rPr lang="en-US" sz="2000" b="1" dirty="0" smtClean="0"/>
              <a:t>Motivations and Overview of Background Knowledge (Jeff, </a:t>
            </a:r>
            <a:r>
              <a:rPr lang="en-US" sz="2000" b="1" dirty="0" err="1" smtClean="0"/>
              <a:t>Ilias</a:t>
            </a:r>
            <a:r>
              <a:rPr lang="en-US" sz="2000" b="1" dirty="0" smtClean="0"/>
              <a:t>)</a:t>
            </a:r>
          </a:p>
          <a:p>
            <a:endParaRPr lang="en-US" sz="2000" b="1" dirty="0"/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7"/>
          </p:nvPr>
        </p:nvSpPr>
        <p:spPr>
          <a:xfrm>
            <a:off x="2362200" y="2266950"/>
            <a:ext cx="6629400" cy="838200"/>
          </a:xfrm>
        </p:spPr>
        <p:txBody>
          <a:bodyPr>
            <a:noAutofit/>
          </a:bodyPr>
          <a:lstStyle/>
          <a:p>
            <a:pPr lvl="0"/>
            <a:r>
              <a:rPr lang="en-US" sz="2000" b="1" dirty="0"/>
              <a:t>Scalable OWL 2 DL reasoning based on approximation and divide-and-conquer </a:t>
            </a:r>
            <a:r>
              <a:rPr lang="en-US" sz="2000" b="1" dirty="0" smtClean="0"/>
              <a:t>approaches (Jeff)</a:t>
            </a:r>
            <a:endParaRPr lang="en-US" sz="2000" dirty="0"/>
          </a:p>
        </p:txBody>
      </p:sp>
      <p:sp>
        <p:nvSpPr>
          <p:cNvPr id="43" name="Text Placeholder 42"/>
          <p:cNvSpPr>
            <a:spLocks noGrp="1"/>
          </p:cNvSpPr>
          <p:nvPr>
            <p:ph type="body" sz="quarter" idx="18"/>
          </p:nvPr>
        </p:nvSpPr>
        <p:spPr>
          <a:xfrm>
            <a:off x="2362200" y="4648200"/>
            <a:ext cx="6629400" cy="838200"/>
          </a:xfrm>
        </p:spPr>
        <p:txBody>
          <a:bodyPr>
            <a:normAutofit/>
          </a:bodyPr>
          <a:lstStyle/>
          <a:p>
            <a:pPr lvl="0"/>
            <a:r>
              <a:rPr lang="en-US" sz="2000" b="1" dirty="0"/>
              <a:t>Large Scale Non-Monotonic </a:t>
            </a:r>
            <a:r>
              <a:rPr lang="en-US" sz="2000" b="1" dirty="0" smtClean="0"/>
              <a:t>Reasoning (</a:t>
            </a:r>
            <a:r>
              <a:rPr lang="en-US" sz="2000" b="1" dirty="0" err="1" smtClean="0"/>
              <a:t>Ilias</a:t>
            </a:r>
            <a:r>
              <a:rPr lang="en-US" sz="2000" b="1" dirty="0" smtClean="0"/>
              <a:t>)</a:t>
            </a:r>
            <a:endParaRPr lang="en-US" sz="2000" dirty="0"/>
          </a:p>
        </p:txBody>
      </p:sp>
      <p:sp>
        <p:nvSpPr>
          <p:cNvPr id="24" name="Right Arrow Callout 23"/>
          <p:cNvSpPr/>
          <p:nvPr/>
        </p:nvSpPr>
        <p:spPr>
          <a:xfrm>
            <a:off x="457200" y="1465200"/>
            <a:ext cx="1828800" cy="533400"/>
          </a:xfrm>
          <a:prstGeom prst="rightArrowCallou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9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:10am – 9:45am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6" name="Right Arrow Callout 25"/>
          <p:cNvSpPr/>
          <p:nvPr/>
        </p:nvSpPr>
        <p:spPr>
          <a:xfrm>
            <a:off x="457200" y="2280000"/>
            <a:ext cx="1828800" cy="533400"/>
          </a:xfrm>
          <a:prstGeom prst="rightArrowCallout">
            <a:avLst/>
          </a:prstGeom>
          <a:solidFill>
            <a:schemeClr val="accent2">
              <a:lumMod val="40000"/>
              <a:lumOff val="60000"/>
              <a:alpha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9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:45am – 10:30am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Right Arrow Callout 27"/>
          <p:cNvSpPr/>
          <p:nvPr/>
        </p:nvSpPr>
        <p:spPr>
          <a:xfrm>
            <a:off x="457200" y="3837750"/>
            <a:ext cx="1828800" cy="533400"/>
          </a:xfrm>
          <a:prstGeom prst="rightArrowCallout">
            <a:avLst/>
          </a:prstGeom>
          <a:solidFill>
            <a:schemeClr val="accent2">
              <a:lumMod val="60000"/>
              <a:lumOff val="40000"/>
              <a:alpha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11:00am – 11:45am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Right Arrow Callout 28"/>
          <p:cNvSpPr/>
          <p:nvPr/>
        </p:nvSpPr>
        <p:spPr>
          <a:xfrm>
            <a:off x="457200" y="4652550"/>
            <a:ext cx="1828800" cy="533400"/>
          </a:xfrm>
          <a:prstGeom prst="rightArrowCallout">
            <a:avLst/>
          </a:prstGeom>
          <a:solidFill>
            <a:schemeClr val="accent2">
              <a:lumMod val="75000"/>
              <a:alpha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11:45am – 12:30pm</a:t>
            </a:r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15"/>
          </p:nvPr>
        </p:nvSpPr>
        <p:spPr>
          <a:xfrm>
            <a:off x="2362200" y="3829050"/>
            <a:ext cx="6629400" cy="838200"/>
          </a:xfrm>
        </p:spPr>
        <p:txBody>
          <a:bodyPr>
            <a:normAutofit/>
          </a:bodyPr>
          <a:lstStyle/>
          <a:p>
            <a:pPr lvl="0"/>
            <a:r>
              <a:rPr lang="en-US" sz="2000" b="1" dirty="0"/>
              <a:t>Distributed Reasoning in OWL 2 EL (</a:t>
            </a:r>
            <a:r>
              <a:rPr lang="en-US" sz="2000" b="1" dirty="0" err="1"/>
              <a:t>Raghava</a:t>
            </a:r>
            <a:r>
              <a:rPr lang="en-US" sz="2000" b="1" dirty="0"/>
              <a:t>)</a:t>
            </a:r>
          </a:p>
          <a:p>
            <a:endParaRPr lang="en-US" sz="2000" b="1" dirty="0"/>
          </a:p>
        </p:txBody>
      </p:sp>
      <p:sp>
        <p:nvSpPr>
          <p:cNvPr id="11" name="Right Arrow Callout 10"/>
          <p:cNvSpPr/>
          <p:nvPr/>
        </p:nvSpPr>
        <p:spPr>
          <a:xfrm>
            <a:off x="457200" y="3056700"/>
            <a:ext cx="1828800" cy="533400"/>
          </a:xfrm>
          <a:prstGeom prst="rightArrowCallout">
            <a:avLst/>
          </a:prstGeom>
          <a:solidFill>
            <a:schemeClr val="accent2">
              <a:lumMod val="60000"/>
              <a:lumOff val="40000"/>
              <a:alpha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10: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0am – 11:00am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 Placeholder 45"/>
          <p:cNvSpPr>
            <a:spLocks noGrp="1"/>
          </p:cNvSpPr>
          <p:nvPr>
            <p:ph type="body" sz="quarter" idx="15"/>
          </p:nvPr>
        </p:nvSpPr>
        <p:spPr>
          <a:xfrm>
            <a:off x="2362200" y="3048000"/>
            <a:ext cx="6629400" cy="838200"/>
          </a:xfrm>
        </p:spPr>
        <p:txBody>
          <a:bodyPr>
            <a:normAutofit/>
          </a:bodyPr>
          <a:lstStyle/>
          <a:p>
            <a:pPr lvl="0"/>
            <a:r>
              <a:rPr lang="en-US" sz="2000" b="1" dirty="0" smtClean="0"/>
              <a:t>Coffee break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682100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503237"/>
            <a:ext cx="8229600" cy="639763"/>
          </a:xfrm>
        </p:spPr>
        <p:txBody>
          <a:bodyPr/>
          <a:lstStyle/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Lesson 3: Pay more attention to data [assumptions]</a:t>
            </a:r>
            <a:b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152400" y="1295400"/>
            <a:ext cx="8382000" cy="4267199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GB" dirty="0" smtClean="0"/>
          </a:p>
          <a:p>
            <a:pPr marL="457200" lvl="1" indent="0">
              <a:buNone/>
            </a:pPr>
            <a:r>
              <a:rPr lang="en-US" sz="3600" b="1" dirty="0"/>
              <a:t>Two</a:t>
            </a:r>
            <a:r>
              <a:rPr lang="en-US" sz="3600" dirty="0"/>
              <a:t> types of knowledge</a:t>
            </a:r>
          </a:p>
          <a:p>
            <a:pPr lvl="1"/>
            <a:r>
              <a:rPr lang="en-US" sz="3600" dirty="0"/>
              <a:t>Some we have complete understanding (DB)</a:t>
            </a:r>
          </a:p>
          <a:p>
            <a:pPr lvl="1"/>
            <a:r>
              <a:rPr lang="en-US" sz="3600" dirty="0"/>
              <a:t>Some we only know partially (SW)</a:t>
            </a:r>
          </a:p>
        </p:txBody>
      </p:sp>
    </p:spTree>
    <p:extLst>
      <p:ext uri="{BB962C8B-B14F-4D97-AF65-F5344CB8AC3E}">
        <p14:creationId xmlns:p14="http://schemas.microsoft.com/office/powerpoint/2010/main" val="642376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81000" y="304800"/>
            <a:ext cx="7997825" cy="487362"/>
          </a:xfrm>
        </p:spPr>
        <p:txBody>
          <a:bodyPr/>
          <a:lstStyle/>
          <a:p>
            <a:pPr>
              <a:buNone/>
            </a:pPr>
            <a:r>
              <a:rPr lang="en-US" dirty="0" smtClean="0">
                <a:latin typeface="Arial" charset="0"/>
              </a:rPr>
              <a:t>We should support </a:t>
            </a:r>
            <a:r>
              <a:rPr lang="en-US" dirty="0">
                <a:latin typeface="Arial" charset="0"/>
              </a:rPr>
              <a:t>BOTH</a:t>
            </a:r>
          </a:p>
        </p:txBody>
      </p:sp>
      <p:sp>
        <p:nvSpPr>
          <p:cNvPr id="18434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79389" y="1066800"/>
            <a:ext cx="5154612" cy="5149850"/>
          </a:xfrm>
        </p:spPr>
        <p:txBody>
          <a:bodyPr>
            <a:normAutofit/>
          </a:bodyPr>
          <a:lstStyle/>
          <a:p>
            <a:r>
              <a:rPr lang="en-US" dirty="0" err="1">
                <a:latin typeface="Verdana" charset="0"/>
              </a:rPr>
              <a:t>NBox</a:t>
            </a:r>
            <a:r>
              <a:rPr lang="en-US" dirty="0">
                <a:latin typeface="Verdana" charset="0"/>
              </a:rPr>
              <a:t> (Negation As Failure Box) enabled ontologies </a:t>
            </a:r>
            <a:r>
              <a:rPr lang="en-US" sz="2400" b="1" dirty="0">
                <a:solidFill>
                  <a:srgbClr val="FF6600"/>
                </a:solidFill>
                <a:latin typeface="Verdana" charset="0"/>
              </a:rPr>
              <a:t>[JTS]</a:t>
            </a:r>
            <a:endParaRPr lang="en-US" sz="4000" dirty="0">
              <a:latin typeface="Verdana" charset="0"/>
            </a:endParaRPr>
          </a:p>
          <a:p>
            <a:pPr marL="341313" lvl="1" indent="-341313"/>
            <a:r>
              <a:rPr lang="en-US" sz="2400" dirty="0" err="1">
                <a:latin typeface="Verdana" charset="0"/>
              </a:rPr>
              <a:t>TBox</a:t>
            </a:r>
            <a:r>
              <a:rPr lang="en-US" sz="2400" dirty="0">
                <a:latin typeface="Verdana" charset="0"/>
              </a:rPr>
              <a:t>: </a:t>
            </a:r>
            <a:r>
              <a:rPr lang="en-US" sz="2400" b="1" dirty="0">
                <a:latin typeface="Verdana" charset="0"/>
              </a:rPr>
              <a:t>schema</a:t>
            </a:r>
            <a:r>
              <a:rPr lang="en-US" sz="2400" dirty="0">
                <a:latin typeface="Verdana" charset="0"/>
              </a:rPr>
              <a:t> axioms</a:t>
            </a:r>
          </a:p>
          <a:p>
            <a:pPr marL="341313" lvl="1" indent="-341313"/>
            <a:r>
              <a:rPr lang="en-US" sz="2400" dirty="0" err="1">
                <a:latin typeface="Verdana" charset="0"/>
              </a:rPr>
              <a:t>ABox</a:t>
            </a:r>
            <a:r>
              <a:rPr lang="en-US" sz="2400" dirty="0">
                <a:latin typeface="Verdana" charset="0"/>
              </a:rPr>
              <a:t>: </a:t>
            </a:r>
            <a:r>
              <a:rPr lang="en-US" sz="2400" b="1" dirty="0">
                <a:latin typeface="Verdana" charset="0"/>
              </a:rPr>
              <a:t>data</a:t>
            </a:r>
            <a:r>
              <a:rPr lang="en-US" sz="2400" dirty="0">
                <a:latin typeface="Verdana" charset="0"/>
              </a:rPr>
              <a:t> axioms</a:t>
            </a:r>
          </a:p>
          <a:p>
            <a:pPr marL="341313" lvl="1" indent="-341313"/>
            <a:r>
              <a:rPr lang="en-US" sz="2400" b="1" dirty="0" err="1">
                <a:solidFill>
                  <a:srgbClr val="FF6600"/>
                </a:solidFill>
                <a:latin typeface="Verdana" charset="0"/>
              </a:rPr>
              <a:t>NBox</a:t>
            </a:r>
            <a:r>
              <a:rPr lang="en-US" sz="2400" dirty="0">
                <a:latin typeface="Verdana" charset="0"/>
              </a:rPr>
              <a:t>: a set of </a:t>
            </a:r>
            <a:r>
              <a:rPr lang="en-US" sz="2400" dirty="0">
                <a:solidFill>
                  <a:srgbClr val="FF9900"/>
                </a:solidFill>
                <a:latin typeface="Verdana" charset="0"/>
              </a:rPr>
              <a:t>closed vocabulary</a:t>
            </a:r>
          </a:p>
          <a:p>
            <a:pPr lvl="2"/>
            <a:r>
              <a:rPr lang="en-US" sz="2000" dirty="0">
                <a:latin typeface="Verdana" charset="0"/>
              </a:rPr>
              <a:t>NAF of </a:t>
            </a:r>
            <a:r>
              <a:rPr lang="en-US" sz="2000" dirty="0" err="1">
                <a:latin typeface="Verdana" charset="0"/>
              </a:rPr>
              <a:t>NBox</a:t>
            </a:r>
            <a:r>
              <a:rPr lang="en-US" sz="2000" dirty="0">
                <a:latin typeface="Verdana" charset="0"/>
              </a:rPr>
              <a:t> concepts can be simulated by full negation</a:t>
            </a:r>
          </a:p>
          <a:p>
            <a:pPr lvl="3"/>
            <a:r>
              <a:rPr lang="en-US" sz="1600" dirty="0">
                <a:latin typeface="Verdana" charset="0"/>
              </a:rPr>
              <a:t>Such as </a:t>
            </a:r>
            <a:r>
              <a:rPr lang="en-US" sz="1600" dirty="0">
                <a:solidFill>
                  <a:srgbClr val="FF0000"/>
                </a:solidFill>
                <a:latin typeface="Verdana" charset="0"/>
              </a:rPr>
              <a:t>Spicy</a:t>
            </a:r>
          </a:p>
          <a:p>
            <a:pPr lvl="2"/>
            <a:r>
              <a:rPr lang="en-US" sz="2000" dirty="0">
                <a:latin typeface="Verdana" charset="0"/>
              </a:rPr>
              <a:t>Require </a:t>
            </a:r>
            <a:r>
              <a:rPr lang="en-US" sz="2000" b="1" dirty="0">
                <a:latin typeface="Verdana" charset="0"/>
              </a:rPr>
              <a:t>incremental reasoning</a:t>
            </a:r>
          </a:p>
        </p:txBody>
      </p:sp>
      <p:sp>
        <p:nvSpPr>
          <p:cNvPr id="18437" name="Slide Number Placeholder 5"/>
          <p:cNvSpPr txBox="1">
            <a:spLocks/>
          </p:cNvSpPr>
          <p:nvPr/>
        </p:nvSpPr>
        <p:spPr bwMode="auto">
          <a:xfrm>
            <a:off x="8610600" y="6553200"/>
            <a:ext cx="132873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108000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fld id="{07C52FEE-228C-0F4A-A944-6CEBE2DC1F34}" type="slidenum">
              <a:rPr lang="it-IT" sz="1600" b="1">
                <a:solidFill>
                  <a:srgbClr val="FF9900"/>
                </a:solidFill>
                <a:cs typeface="Arial" charset="0"/>
              </a:rPr>
              <a:pPr algn="r"/>
              <a:t>21</a:t>
            </a:fld>
            <a:endParaRPr lang="it-IT" sz="1600" b="1">
              <a:solidFill>
                <a:srgbClr val="FF9900"/>
              </a:solidFill>
              <a:cs typeface="Arial" charset="0"/>
            </a:endParaRPr>
          </a:p>
        </p:txBody>
      </p:sp>
      <p:graphicFrame>
        <p:nvGraphicFramePr>
          <p:cNvPr id="7" name="Content Placeholder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740667"/>
              </p:ext>
            </p:extLst>
          </p:nvPr>
        </p:nvGraphicFramePr>
        <p:xfrm>
          <a:off x="5486400" y="1447800"/>
          <a:ext cx="3657600" cy="23053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7826"/>
                <a:gridCol w="1669774"/>
              </a:tblGrid>
              <a:tr h="230909">
                <a:tc>
                  <a:txBody>
                    <a:bodyPr/>
                    <a:lstStyle/>
                    <a:p>
                      <a:r>
                        <a:rPr lang="en-GB" altLang="zh-CN" sz="2000" dirty="0" smtClean="0"/>
                        <a:t>Food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Note</a:t>
                      </a:r>
                      <a:endParaRPr lang="en-GB" sz="2000" dirty="0"/>
                    </a:p>
                  </a:txBody>
                  <a:tcPr/>
                </a:tc>
              </a:tr>
              <a:tr h="415636">
                <a:tc>
                  <a:txBody>
                    <a:bodyPr/>
                    <a:lstStyle/>
                    <a:p>
                      <a:r>
                        <a:rPr lang="en-GB" altLang="zh-CN" sz="2000" dirty="0" smtClean="0"/>
                        <a:t>Curry Chicken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>
                          <a:solidFill>
                            <a:srgbClr val="FF0000"/>
                          </a:solidFill>
                        </a:rPr>
                        <a:t>Minor</a:t>
                      </a:r>
                      <a:r>
                        <a:rPr lang="en-GB" sz="2000" baseline="0" dirty="0" smtClean="0">
                          <a:solidFill>
                            <a:srgbClr val="FF0000"/>
                          </a:solidFill>
                        </a:rPr>
                        <a:t> Spicy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230909">
                <a:tc>
                  <a:txBody>
                    <a:bodyPr/>
                    <a:lstStyle/>
                    <a:p>
                      <a:r>
                        <a:rPr lang="en-GB" altLang="zh-CN" sz="2000" dirty="0" smtClean="0"/>
                        <a:t>Salmon Fillet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15636">
                <a:tc>
                  <a:txBody>
                    <a:bodyPr/>
                    <a:lstStyle/>
                    <a:p>
                      <a:r>
                        <a:rPr lang="en-GB" altLang="zh-CN" sz="2000" dirty="0" smtClean="0"/>
                        <a:t>Spicy Grilled Shrimp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altLang="zh-CN" sz="2000" dirty="0" smtClean="0">
                          <a:solidFill>
                            <a:srgbClr val="FF0000"/>
                          </a:solidFill>
                        </a:rPr>
                        <a:t>Spicy</a:t>
                      </a:r>
                      <a:endParaRPr lang="en-GB" sz="20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230909">
                <a:tc>
                  <a:txBody>
                    <a:bodyPr/>
                    <a:lstStyle/>
                    <a:p>
                      <a:r>
                        <a:rPr lang="en-GB" altLang="zh-CN" sz="2000" dirty="0" smtClean="0"/>
                        <a:t>Pepper Salad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altLang="zh-CN" sz="2000" dirty="0" err="1" smtClean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Vege</a:t>
                      </a:r>
                      <a:endParaRPr lang="en-GB" sz="2000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3962400"/>
            <a:ext cx="2592388" cy="210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05634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503237"/>
            <a:ext cx="8229600" cy="639763"/>
          </a:xfrm>
        </p:spPr>
        <p:txBody>
          <a:bodyPr/>
          <a:lstStyle/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Non-monotonic reasoning (1/2)</a:t>
            </a:r>
            <a:b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152400" y="1295400"/>
            <a:ext cx="8382000" cy="4267199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GB" dirty="0" smtClean="0"/>
          </a:p>
          <a:p>
            <a:pPr lvl="1"/>
            <a:r>
              <a:rPr lang="en-US" sz="3600" dirty="0" err="1" smtClean="0"/>
              <a:t>Defeasible</a:t>
            </a:r>
            <a:r>
              <a:rPr lang="en-US" sz="3600" dirty="0" smtClean="0"/>
              <a:t> Reasoning and Well-Founded Semantics have a 3-valued model</a:t>
            </a:r>
          </a:p>
          <a:p>
            <a:pPr lvl="1"/>
            <a:r>
              <a:rPr lang="en-US" sz="3600" dirty="0" smtClean="0"/>
              <a:t>3-valued models classify literals as true, undefined or false</a:t>
            </a:r>
          </a:p>
          <a:p>
            <a:pPr lvl="1"/>
            <a:endParaRPr lang="en-US" sz="3600" dirty="0" smtClean="0"/>
          </a:p>
          <a:p>
            <a:pPr lvl="1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92813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503237"/>
            <a:ext cx="8229600" cy="639763"/>
          </a:xfrm>
        </p:spPr>
        <p:txBody>
          <a:bodyPr/>
          <a:lstStyle/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Non-monotonic reasoning (1/2)</a:t>
            </a:r>
            <a:b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152400" y="1295400"/>
            <a:ext cx="8382000" cy="4267199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GB" dirty="0" smtClean="0"/>
          </a:p>
          <a:p>
            <a:pPr lvl="1"/>
            <a:r>
              <a:rPr lang="en-US" sz="3600" dirty="0" smtClean="0"/>
              <a:t>Computing and storing all literals (</a:t>
            </a:r>
            <a:r>
              <a:rPr lang="en-US" sz="3600" dirty="0" err="1" smtClean="0"/>
              <a:t>Herbrand</a:t>
            </a:r>
            <a:r>
              <a:rPr lang="en-US" sz="3600" dirty="0" smtClean="0"/>
              <a:t> base) is prohibiting for large datasets. </a:t>
            </a:r>
          </a:p>
          <a:p>
            <a:pPr lvl="1"/>
            <a:r>
              <a:rPr lang="en-US" sz="3600" dirty="0" smtClean="0"/>
              <a:t>Reasoning must be based on 2 of the 3 values generating manageable amounts of data</a:t>
            </a:r>
          </a:p>
          <a:p>
            <a:pPr lvl="1"/>
            <a:endParaRPr lang="en-US" sz="3600" dirty="0" smtClean="0"/>
          </a:p>
          <a:p>
            <a:pPr lvl="1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92813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503237"/>
            <a:ext cx="8229600" cy="639763"/>
          </a:xfrm>
        </p:spPr>
        <p:txBody>
          <a:bodyPr/>
          <a:lstStyle/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Non-monotonic reasoning (1/2)</a:t>
            </a:r>
            <a:b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152400" y="1295400"/>
            <a:ext cx="8382000" cy="4267199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GB" dirty="0" smtClean="0"/>
          </a:p>
          <a:p>
            <a:pPr lvl="1"/>
            <a:r>
              <a:rPr lang="en-US" sz="3200" dirty="0" smtClean="0"/>
              <a:t>Many proposed algorithms in literature operate over the entire </a:t>
            </a:r>
            <a:r>
              <a:rPr lang="en-US" sz="3200" dirty="0" err="1" smtClean="0"/>
              <a:t>Herbrand</a:t>
            </a:r>
            <a:r>
              <a:rPr lang="en-US" sz="3200" dirty="0" smtClean="0"/>
              <a:t> base, thus do not scale. </a:t>
            </a:r>
          </a:p>
          <a:p>
            <a:pPr lvl="1"/>
            <a:r>
              <a:rPr lang="en-US" sz="3200" dirty="0" smtClean="0"/>
              <a:t>Well-Founded Semantics, based on the alternating </a:t>
            </a:r>
            <a:r>
              <a:rPr lang="en-US" sz="3200" dirty="0" err="1" smtClean="0"/>
              <a:t>fixpoint</a:t>
            </a:r>
            <a:r>
              <a:rPr lang="en-US" sz="3200" dirty="0" smtClean="0"/>
              <a:t> procedure, processes true and undefined literals allowing reasoning over Big Data</a:t>
            </a:r>
          </a:p>
          <a:p>
            <a:pPr lvl="1"/>
            <a:endParaRPr lang="en-US" sz="3600" dirty="0" smtClean="0"/>
          </a:p>
          <a:p>
            <a:pPr lvl="1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92813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" y="503237"/>
            <a:ext cx="8229600" cy="639763"/>
          </a:xfrm>
        </p:spPr>
        <p:txBody>
          <a:bodyPr/>
          <a:lstStyle/>
          <a:p>
            <a:pPr lvl="1" algn="l" rtl="0">
              <a:spcBef>
                <a:spcPct val="0"/>
              </a:spcBef>
              <a:buClr>
                <a:schemeClr val="bg1">
                  <a:lumMod val="95000"/>
                </a:schemeClr>
              </a:buClr>
            </a:pP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Non-monotonic reasoning (1/2)</a:t>
            </a:r>
            <a:b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3200" b="1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endParaRPr lang="en-US" sz="3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152400" y="1295400"/>
            <a:ext cx="8382000" cy="4267199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GB" dirty="0" smtClean="0"/>
          </a:p>
          <a:p>
            <a:pPr lvl="1"/>
            <a:r>
              <a:rPr lang="en-US" sz="3200" dirty="0" smtClean="0"/>
              <a:t>A scalable solution for non-stratified </a:t>
            </a:r>
            <a:r>
              <a:rPr lang="en-US" sz="3200" dirty="0" err="1" smtClean="0"/>
              <a:t>Defeasible</a:t>
            </a:r>
            <a:r>
              <a:rPr lang="en-US" sz="3200" dirty="0" smtClean="0"/>
              <a:t> Logic is yet to be defined</a:t>
            </a:r>
          </a:p>
          <a:p>
            <a:pPr lvl="1"/>
            <a:endParaRPr lang="en-US" sz="3600" dirty="0" smtClean="0"/>
          </a:p>
          <a:p>
            <a:pPr lvl="1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92813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 smtClean="0"/>
              <a:t>Developing a distributed </a:t>
            </a:r>
            <a:r>
              <a:rPr lang="en-US" sz="3000" dirty="0" err="1" smtClean="0"/>
              <a:t>reasoner</a:t>
            </a:r>
            <a:r>
              <a:rPr lang="en-US" sz="3000" dirty="0" smtClean="0"/>
              <a:t> can be error-prone and time consuming.</a:t>
            </a:r>
          </a:p>
          <a:p>
            <a:endParaRPr lang="en-US" sz="3000" dirty="0" smtClean="0"/>
          </a:p>
          <a:p>
            <a:r>
              <a:rPr lang="en-US" sz="3000" dirty="0" smtClean="0"/>
              <a:t>A distributed </a:t>
            </a:r>
            <a:r>
              <a:rPr lang="en-US" sz="3000" dirty="0" smtClean="0"/>
              <a:t>framework suitable for one description logic might not be suitable for </a:t>
            </a:r>
            <a:r>
              <a:rPr lang="en-US" sz="3000" dirty="0" smtClean="0"/>
              <a:t>another.</a:t>
            </a:r>
          </a:p>
          <a:p>
            <a:pPr lvl="1"/>
            <a:r>
              <a:rPr lang="en-US" sz="2600" dirty="0" smtClean="0"/>
              <a:t>Each </a:t>
            </a:r>
            <a:r>
              <a:rPr lang="en-US" sz="2600" dirty="0" smtClean="0"/>
              <a:t>distributed framework is useful for a particular set of use cases.</a:t>
            </a:r>
          </a:p>
          <a:p>
            <a:pPr>
              <a:buNone/>
            </a:pPr>
            <a:r>
              <a:rPr lang="en-US" dirty="0" smtClean="0"/>
              <a:t>It is a</a:t>
            </a:r>
            <a:r>
              <a:rPr lang="en-US" dirty="0" smtClean="0"/>
              <a:t>pproximate reasoning, after all, but with some level of quality control.</a:t>
            </a:r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0236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  <p:pic>
        <p:nvPicPr>
          <p:cNvPr id="5" name="Picture 2" descr="C:\Users\Ilias\Desktop\IMG_13032013_13062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90800" y="1219200"/>
            <a:ext cx="3829050" cy="382905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94990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Agenda  </a:t>
            </a:r>
            <a:endParaRPr lang="en-US" dirty="0"/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6"/>
          </p:nvPr>
        </p:nvSpPr>
        <p:spPr>
          <a:xfrm>
            <a:off x="2362200" y="1447800"/>
            <a:ext cx="6629400" cy="838200"/>
          </a:xfrm>
        </p:spPr>
        <p:txBody>
          <a:bodyPr>
            <a:normAutofit/>
          </a:bodyPr>
          <a:lstStyle/>
          <a:p>
            <a:pPr lvl="0"/>
            <a:r>
              <a:rPr lang="en-US" sz="2000" b="1" dirty="0"/>
              <a:t>Scalable RDFS Reasoning Using </a:t>
            </a:r>
            <a:r>
              <a:rPr lang="en-US" sz="2000" b="1" dirty="0" err="1"/>
              <a:t>MapReduce</a:t>
            </a:r>
            <a:r>
              <a:rPr lang="en-US" sz="2000" b="1" dirty="0"/>
              <a:t> (</a:t>
            </a:r>
            <a:r>
              <a:rPr lang="en-US" sz="2000" b="1" dirty="0" err="1"/>
              <a:t>Raghava</a:t>
            </a:r>
            <a:r>
              <a:rPr lang="en-US" sz="2000" b="1" dirty="0"/>
              <a:t>)</a:t>
            </a:r>
          </a:p>
          <a:p>
            <a:endParaRPr lang="en-US" sz="2000" b="1" dirty="0"/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7"/>
          </p:nvPr>
        </p:nvSpPr>
        <p:spPr>
          <a:xfrm>
            <a:off x="2362200" y="2266950"/>
            <a:ext cx="6629400" cy="838200"/>
          </a:xfrm>
        </p:spPr>
        <p:txBody>
          <a:bodyPr>
            <a:noAutofit/>
          </a:bodyPr>
          <a:lstStyle/>
          <a:p>
            <a:r>
              <a:rPr lang="en-US" sz="2000" b="1" dirty="0" smtClean="0"/>
              <a:t>Applications </a:t>
            </a:r>
            <a:r>
              <a:rPr lang="en-US" sz="2000" b="1" dirty="0"/>
              <a:t>(</a:t>
            </a:r>
            <a:r>
              <a:rPr lang="en-US" sz="2000" b="1" dirty="0" err="1"/>
              <a:t>Ilias</a:t>
            </a:r>
            <a:r>
              <a:rPr lang="en-US" sz="2000" b="1" dirty="0"/>
              <a:t>, </a:t>
            </a:r>
            <a:r>
              <a:rPr lang="en-US" sz="2000" b="1" dirty="0" smtClean="0"/>
              <a:t>Jeff)</a:t>
            </a:r>
            <a:endParaRPr lang="en-US" sz="2000" dirty="0"/>
          </a:p>
        </p:txBody>
      </p:sp>
      <p:sp>
        <p:nvSpPr>
          <p:cNvPr id="24" name="Right Arrow Callout 23"/>
          <p:cNvSpPr/>
          <p:nvPr/>
        </p:nvSpPr>
        <p:spPr>
          <a:xfrm>
            <a:off x="457200" y="1465200"/>
            <a:ext cx="1828800" cy="533400"/>
          </a:xfrm>
          <a:prstGeom prst="rightArrowCallou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2">
                    <a:lumMod val="50000"/>
                  </a:schemeClr>
                </a:solidFill>
              </a:rPr>
              <a:t>2:00pm – 2:45pm</a:t>
            </a:r>
            <a:endParaRPr lang="en-US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6" name="Right Arrow Callout 25"/>
          <p:cNvSpPr/>
          <p:nvPr/>
        </p:nvSpPr>
        <p:spPr>
          <a:xfrm>
            <a:off x="457200" y="2280000"/>
            <a:ext cx="1828800" cy="533400"/>
          </a:xfrm>
          <a:prstGeom prst="rightArrowCallout">
            <a:avLst/>
          </a:prstGeom>
          <a:solidFill>
            <a:schemeClr val="accent2">
              <a:lumMod val="40000"/>
              <a:lumOff val="60000"/>
              <a:alpha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2:45pm – 3:30pm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Right Arrow Callout 27"/>
          <p:cNvSpPr/>
          <p:nvPr/>
        </p:nvSpPr>
        <p:spPr>
          <a:xfrm>
            <a:off x="457200" y="3894900"/>
            <a:ext cx="1828800" cy="533400"/>
          </a:xfrm>
          <a:prstGeom prst="rightArrowCallout">
            <a:avLst/>
          </a:prstGeom>
          <a:solidFill>
            <a:schemeClr val="accent2">
              <a:lumMod val="60000"/>
              <a:lumOff val="40000"/>
              <a:alpha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4:00pm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– 4:45pm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15"/>
          </p:nvPr>
        </p:nvSpPr>
        <p:spPr>
          <a:xfrm>
            <a:off x="2362200" y="3886200"/>
            <a:ext cx="6629400" cy="838200"/>
          </a:xfrm>
        </p:spPr>
        <p:txBody>
          <a:bodyPr>
            <a:normAutofit/>
          </a:bodyPr>
          <a:lstStyle/>
          <a:p>
            <a:r>
              <a:rPr lang="en-US" sz="2000" b="1" dirty="0" smtClean="0">
                <a:solidFill>
                  <a:srgbClr val="FFBE39"/>
                </a:solidFill>
              </a:rPr>
              <a:t>Lesson Learned and Conclusions (</a:t>
            </a:r>
            <a:r>
              <a:rPr lang="en-US" sz="2000" b="1" dirty="0">
                <a:solidFill>
                  <a:srgbClr val="FFBE39"/>
                </a:solidFill>
              </a:rPr>
              <a:t>Jeff, </a:t>
            </a:r>
            <a:r>
              <a:rPr lang="en-US" sz="2000" b="1" dirty="0" err="1">
                <a:solidFill>
                  <a:srgbClr val="FFBE39"/>
                </a:solidFill>
              </a:rPr>
              <a:t>Raghava</a:t>
            </a:r>
            <a:r>
              <a:rPr lang="en-US" sz="2000" b="1" dirty="0">
                <a:solidFill>
                  <a:srgbClr val="FFBE39"/>
                </a:solidFill>
              </a:rPr>
              <a:t>)</a:t>
            </a:r>
          </a:p>
        </p:txBody>
      </p:sp>
      <p:sp>
        <p:nvSpPr>
          <p:cNvPr id="9" name="Right Arrow Callout 8"/>
          <p:cNvSpPr/>
          <p:nvPr/>
        </p:nvSpPr>
        <p:spPr>
          <a:xfrm>
            <a:off x="457200" y="3132900"/>
            <a:ext cx="1828800" cy="533400"/>
          </a:xfrm>
          <a:prstGeom prst="rightArrowCallout">
            <a:avLst/>
          </a:prstGeom>
          <a:solidFill>
            <a:schemeClr val="accent2">
              <a:lumMod val="60000"/>
              <a:lumOff val="40000"/>
              <a:alpha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:30pm –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:00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 Placeholder 45"/>
          <p:cNvSpPr>
            <a:spLocks noGrp="1"/>
          </p:cNvSpPr>
          <p:nvPr>
            <p:ph type="body" sz="quarter" idx="15"/>
          </p:nvPr>
        </p:nvSpPr>
        <p:spPr>
          <a:xfrm>
            <a:off x="2362200" y="3124200"/>
            <a:ext cx="6629400" cy="838200"/>
          </a:xfrm>
        </p:spPr>
        <p:txBody>
          <a:bodyPr>
            <a:normAutofit/>
          </a:bodyPr>
          <a:lstStyle/>
          <a:p>
            <a:pPr lvl="0"/>
            <a:r>
              <a:rPr lang="en-US" sz="2000" b="1" dirty="0" smtClean="0"/>
              <a:t>Coffee break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12936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04800" y="1066800"/>
            <a:ext cx="4114800" cy="4876800"/>
          </a:xfrm>
        </p:spPr>
        <p:txBody>
          <a:bodyPr>
            <a:normAutofit/>
          </a:bodyPr>
          <a:lstStyle/>
          <a:p>
            <a:r>
              <a:rPr lang="en-GB" sz="2800" dirty="0" smtClean="0"/>
              <a:t>Lesson 1</a:t>
            </a:r>
          </a:p>
          <a:p>
            <a:pPr lvl="1"/>
            <a:r>
              <a:rPr lang="en-GB" sz="2400" dirty="0" smtClean="0"/>
              <a:t>It is approximation reasoning, after all</a:t>
            </a:r>
          </a:p>
          <a:p>
            <a:r>
              <a:rPr lang="en-GB" sz="2800" dirty="0" smtClean="0"/>
              <a:t>Lesson 2</a:t>
            </a:r>
          </a:p>
          <a:p>
            <a:pPr lvl="1"/>
            <a:r>
              <a:rPr lang="en-GB" sz="2400" dirty="0" smtClean="0"/>
              <a:t>The best distributed computing framework is not yet there</a:t>
            </a:r>
          </a:p>
          <a:p>
            <a:r>
              <a:rPr lang="en-GB" sz="2800" dirty="0" smtClean="0"/>
              <a:t>Lesson 3</a:t>
            </a:r>
          </a:p>
          <a:p>
            <a:pPr lvl="1"/>
            <a:r>
              <a:rPr lang="en-GB" sz="2400" dirty="0" smtClean="0"/>
              <a:t>Pay more attention to data</a:t>
            </a:r>
          </a:p>
          <a:p>
            <a:r>
              <a:rPr lang="en-GB" dirty="0" smtClean="0"/>
              <a:t>Conclusion</a:t>
            </a:r>
          </a:p>
          <a:p>
            <a:pPr lvl="1"/>
            <a:endParaRPr lang="en-GB" sz="2400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Session Agenda</a:t>
            </a:r>
            <a:endParaRPr lang="en-US" dirty="0"/>
          </a:p>
        </p:txBody>
      </p:sp>
      <p:pic>
        <p:nvPicPr>
          <p:cNvPr id="16" name="Content Placeholder 1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1219200"/>
            <a:ext cx="3200400" cy="3413761"/>
          </a:xfrm>
          <a:prstGeom prst="rect">
            <a:avLst/>
          </a:prstGeom>
          <a:ln w="53975" cap="rnd">
            <a:noFill/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4287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Lesson 1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752599"/>
            <a:ext cx="8382000" cy="2743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Approximate reasoning has been shown to be useful in OWL, how about RDF?</a:t>
            </a:r>
          </a:p>
        </p:txBody>
      </p:sp>
    </p:spTree>
    <p:extLst>
      <p:ext uri="{BB962C8B-B14F-4D97-AF65-F5344CB8AC3E}">
        <p14:creationId xmlns:p14="http://schemas.microsoft.com/office/powerpoint/2010/main" val="368394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title"/>
          </p:nvPr>
        </p:nvSpPr>
        <p:spPr>
          <a:xfrm>
            <a:off x="304800" y="76200"/>
            <a:ext cx="8451000" cy="639762"/>
          </a:xfrm>
        </p:spPr>
        <p:txBody>
          <a:bodyPr/>
          <a:lstStyle/>
          <a:p>
            <a:r>
              <a:rPr lang="en-US" sz="3200" dirty="0" smtClean="0"/>
              <a:t>Implementation of RDFS Inference Rules</a:t>
            </a:r>
            <a:endParaRPr lang="en-GB" sz="3200" dirty="0" smtClean="0"/>
          </a:p>
        </p:txBody>
      </p:sp>
      <p:pic>
        <p:nvPicPr>
          <p:cNvPr id="3" name="Picture 2" descr="Screen Shot 2013-06-10 at 16.32.0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2900"/>
            <a:ext cx="9131300" cy="2222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1447800"/>
            <a:ext cx="73152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Vision: Separation</a:t>
            </a:r>
            <a:r>
              <a:rPr kumimoji="0" lang="en-US" sz="24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 of schema reasoning and data reasoning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342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:mv="urn:schemas-microsoft-com:mac:vml" xmlns="">
      <mp:transition xmlns:mp="http://schemas.microsoft.com/office/mac/powerpoint/2008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Reasoning with RDF Schema(</a:t>
            </a:r>
            <a:r>
              <a:rPr lang="en-US" dirty="0" smtClean="0"/>
              <a:t>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066800"/>
            <a:ext cx="8496300" cy="5183187"/>
          </a:xfrm>
        </p:spPr>
        <p:txBody>
          <a:bodyPr/>
          <a:lstStyle/>
          <a:p>
            <a:pPr marL="57150" indent="0">
              <a:buNone/>
            </a:pPr>
            <a:r>
              <a:rPr lang="en-US" sz="2800" dirty="0">
                <a:solidFill>
                  <a:srgbClr val="FF6600"/>
                </a:solidFill>
              </a:rPr>
              <a:t>[rdfs7]</a:t>
            </a:r>
          </a:p>
          <a:p>
            <a:pPr lvl="1"/>
            <a:r>
              <a:rPr lang="en-US" sz="2400" dirty="0"/>
              <a:t>[p1 </a:t>
            </a:r>
            <a:r>
              <a:rPr lang="en-US" sz="2400" dirty="0" err="1"/>
              <a:t>rdfs:subPropertyOf</a:t>
            </a:r>
            <a:r>
              <a:rPr lang="en-US" sz="2400" dirty="0"/>
              <a:t> p2 .] [a p1 b .] =&gt; [a p2 b .]</a:t>
            </a:r>
          </a:p>
          <a:p>
            <a:endParaRPr lang="en-US" sz="2800" dirty="0" smtClean="0">
              <a:solidFill>
                <a:srgbClr val="FF6600"/>
              </a:solidFill>
            </a:endParaRPr>
          </a:p>
          <a:p>
            <a:r>
              <a:rPr lang="en-US" sz="2800" dirty="0" smtClean="0"/>
              <a:t>What happen if we have triples like this</a:t>
            </a:r>
          </a:p>
          <a:p>
            <a:pPr lvl="1"/>
            <a:r>
              <a:rPr lang="en-US" sz="2400" dirty="0" smtClean="0"/>
              <a:t>[ p3 </a:t>
            </a:r>
            <a:r>
              <a:rPr lang="en-US" sz="2400" dirty="0" err="1" smtClean="0"/>
              <a:t>rdfs:subPropertyOf</a:t>
            </a:r>
            <a:r>
              <a:rPr lang="en-US" sz="2400" dirty="0" smtClean="0"/>
              <a:t> </a:t>
            </a:r>
            <a:r>
              <a:rPr lang="en-US" sz="2400" dirty="0" err="1" smtClean="0"/>
              <a:t>rdfs:subPropertyOf</a:t>
            </a:r>
            <a:r>
              <a:rPr lang="en-US" sz="2400" dirty="0" smtClean="0"/>
              <a:t> .]</a:t>
            </a:r>
          </a:p>
          <a:p>
            <a:pPr lvl="1"/>
            <a:endParaRPr lang="en-US" sz="2400" dirty="0"/>
          </a:p>
          <a:p>
            <a:r>
              <a:rPr lang="en-US" dirty="0" smtClean="0"/>
              <a:t>If we have [ p4 p3 p5 .], then we have</a:t>
            </a:r>
          </a:p>
          <a:p>
            <a:pPr lvl="1"/>
            <a:r>
              <a:rPr lang="en-US" dirty="0" smtClean="0"/>
              <a:t>[p4 </a:t>
            </a:r>
            <a:r>
              <a:rPr lang="en-US" dirty="0" err="1" smtClean="0"/>
              <a:t>rdfs:subPropertyOf</a:t>
            </a:r>
            <a:r>
              <a:rPr lang="en-US" dirty="0" smtClean="0"/>
              <a:t> p5 .]</a:t>
            </a:r>
          </a:p>
          <a:p>
            <a:pPr lvl="1"/>
            <a:r>
              <a:rPr lang="en-US" dirty="0" smtClean="0"/>
              <a:t>Schema triple!!</a:t>
            </a:r>
            <a:endParaRPr lang="en-US" dirty="0"/>
          </a:p>
          <a:p>
            <a:pPr marL="457200" lvl="1" indent="0">
              <a:buNone/>
            </a:pPr>
            <a:r>
              <a:rPr lang="en-US" sz="2400" dirty="0"/>
              <a:t>    </a:t>
            </a:r>
          </a:p>
          <a:p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9338235" y="4318000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Perpetua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573764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752599"/>
            <a:ext cx="8382000" cy="2743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It is approximation reasoning, after </a:t>
            </a:r>
            <a:r>
              <a:rPr lang="en-US" dirty="0" smtClean="0"/>
              <a:t>all.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Maybe the key question is: which kind of loss of inference can you live with?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242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Lesson 2</a:t>
            </a:r>
            <a:endParaRPr lang="en-US" dirty="0"/>
          </a:p>
        </p:txBody>
      </p:sp>
      <p:sp>
        <p:nvSpPr>
          <p:cNvPr id="10" name="Content Placeholder 6"/>
          <p:cNvSpPr txBox="1">
            <a:spLocks/>
          </p:cNvSpPr>
          <p:nvPr/>
        </p:nvSpPr>
        <p:spPr>
          <a:xfrm>
            <a:off x="381000" y="1295399"/>
            <a:ext cx="8382000" cy="4267201"/>
          </a:xfrm>
          <a:prstGeom prst="rect">
            <a:avLst/>
          </a:prstGeom>
        </p:spPr>
        <p:txBody>
          <a:bodyPr/>
          <a:lstStyle>
            <a:lvl1pPr marL="173038" indent="-17303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1pPr>
            <a:lvl2pPr marL="627063" indent="-169863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2pPr>
            <a:lvl3pPr marL="10302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3pPr>
            <a:lvl4pPr marL="1482725" indent="-111125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4pPr>
            <a:lvl5pPr marL="1944688" indent="-115888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bg1">
                  <a:lumMod val="95000"/>
                </a:schemeClr>
              </a:buClr>
              <a:buSzPct val="70000"/>
              <a:buFont typeface="Arial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Three approaches to distributed OWL EL reasoning were discussed.</a:t>
            </a:r>
          </a:p>
          <a:p>
            <a:pPr lvl="1"/>
            <a:r>
              <a:rPr lang="en-US" dirty="0" err="1" smtClean="0"/>
              <a:t>MapReduce</a:t>
            </a:r>
            <a:endParaRPr lang="en-US" dirty="0" smtClean="0"/>
          </a:p>
          <a:p>
            <a:pPr lvl="1"/>
            <a:r>
              <a:rPr lang="en-US" dirty="0" smtClean="0"/>
              <a:t>Distributed Queue</a:t>
            </a:r>
          </a:p>
          <a:p>
            <a:pPr lvl="1"/>
            <a:r>
              <a:rPr lang="en-US" dirty="0" smtClean="0"/>
              <a:t>Distributed </a:t>
            </a:r>
            <a:r>
              <a:rPr lang="en-US" dirty="0" err="1" smtClean="0"/>
              <a:t>Fixpoint</a:t>
            </a:r>
            <a:r>
              <a:rPr lang="en-US" dirty="0" smtClean="0"/>
              <a:t> Iteration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Let us analyze the pros and cons of each approach.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83940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C018572719991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marL="0" marR="0" indent="0" algn="l" defTabSz="914400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Perpetua" pitchFamily="18" charset="0"/>
            <a:ea typeface="+mj-ea"/>
            <a:cs typeface="+mj-c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6AFA805-4404-47D2-A142-C3A37E84F33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TC018572719991</Template>
  <TotalTime>8406</TotalTime>
  <Words>1059</Words>
  <Application>Microsoft Macintosh PowerPoint</Application>
  <PresentationFormat>On-screen Show (4:3)</PresentationFormat>
  <Paragraphs>170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TC018572719991</vt:lpstr>
      <vt:lpstr>ISWC2014 Tutorial on Large Scale Reasoning Over Semantic Data </vt:lpstr>
      <vt:lpstr>Agenda  </vt:lpstr>
      <vt:lpstr>Agenda  </vt:lpstr>
      <vt:lpstr>Session Agenda</vt:lpstr>
      <vt:lpstr>Lesson 1</vt:lpstr>
      <vt:lpstr>Implementation of RDFS Inference Rules</vt:lpstr>
      <vt:lpstr>Reasoning with RDF Schema(2)</vt:lpstr>
      <vt:lpstr>PowerPoint Presentation</vt:lpstr>
      <vt:lpstr>Lesson 2</vt:lpstr>
      <vt:lpstr>Lesson 2</vt:lpstr>
      <vt:lpstr>Lesson 2</vt:lpstr>
      <vt:lpstr>Lesson 2</vt:lpstr>
      <vt:lpstr>Lesson 2</vt:lpstr>
      <vt:lpstr>Lesson 2</vt:lpstr>
      <vt:lpstr>Lesson 2</vt:lpstr>
      <vt:lpstr>Lesson 2</vt:lpstr>
      <vt:lpstr>GPUs</vt:lpstr>
      <vt:lpstr>Scalability</vt:lpstr>
      <vt:lpstr>Lesson 3: Pay more attention to data  </vt:lpstr>
      <vt:lpstr>Lesson 3: Pay more attention to data [assumptions]  </vt:lpstr>
      <vt:lpstr>We should support BOTH</vt:lpstr>
      <vt:lpstr>Non-monotonic reasoning (1/2)  </vt:lpstr>
      <vt:lpstr>Non-monotonic reasoning (1/2)  </vt:lpstr>
      <vt:lpstr>Non-monotonic reasoning (1/2)  </vt:lpstr>
      <vt:lpstr>Non-monotonic reasoning (1/2)  </vt:lpstr>
      <vt:lpstr>Conclusions</vt:lpstr>
      <vt:lpstr>Thank you!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keywords/>
  <cp:lastModifiedBy>Jeff Pan</cp:lastModifiedBy>
  <cp:revision>247</cp:revision>
  <dcterms:created xsi:type="dcterms:W3CDTF">2014-10-19T13:42:02Z</dcterms:created>
  <dcterms:modified xsi:type="dcterms:W3CDTF">2014-10-19T14:06:36Z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TC018572719991</vt:lpwstr>
  </property>
</Properties>
</file>

<file path=docProps/thumbnail.jpeg>
</file>